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Спеціаліст</c:v>
                </c:pt>
                <c:pt idx="1">
                  <c:v>ІІ категорія</c:v>
                </c:pt>
                <c:pt idx="2">
                  <c:v>І категорія</c:v>
                </c:pt>
                <c:pt idx="3">
                  <c:v>Вища</c:v>
                </c:pt>
                <c:pt idx="4">
                  <c:v>Старший вчитель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F-43A8-9ECB-830F9A3DE1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учнів по ланках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1-4 класи</c:v>
                </c:pt>
                <c:pt idx="1">
                  <c:v>5-9 класи</c:v>
                </c:pt>
                <c:pt idx="2">
                  <c:v>10-11 класи</c:v>
                </c:pt>
                <c:pt idx="3">
                  <c:v>Дошкільний підрозділ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45</c:v>
                </c:pt>
                <c:pt idx="1">
                  <c:v>59</c:v>
                </c:pt>
                <c:pt idx="2">
                  <c:v>33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D-49F6-A1C6-7B026921D8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37664946266175E-2"/>
          <c:y val="0.13484739156365699"/>
          <c:w val="0.902875231582146"/>
          <c:h val="0.6878619493574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</c:v>
                </c:pt>
                <c:pt idx="1">
                  <c:v>21</c:v>
                </c:pt>
                <c:pt idx="2">
                  <c:v>41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F-4C7E-B0A1-FCC1685F8A37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0</c:v>
                </c:pt>
                <c:pt idx="1">
                  <c:v>34</c:v>
                </c:pt>
                <c:pt idx="2">
                  <c:v>47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F-4C7E-B0A1-FCC1685F8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112767"/>
        <c:axId val="577115167"/>
      </c:barChart>
      <c:catAx>
        <c:axId val="57711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7115167"/>
        <c:crosses val="autoZero"/>
        <c:auto val="1"/>
        <c:lblAlgn val="ctr"/>
        <c:lblOffset val="100"/>
        <c:noMultiLvlLbl val="0"/>
      </c:catAx>
      <c:valAx>
        <c:axId val="57711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711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26127-B228-4EA1-8102-FE49995BE4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4C58605-BE4D-4710-A561-825E5C0E86C1}">
      <dgm:prSet phldrT="[Текст]"/>
      <dgm:spPr/>
      <dgm:t>
        <a:bodyPr/>
        <a:lstStyle/>
        <a:p>
          <a:pPr algn="just"/>
          <a:r>
            <a:rPr lang="uk-UA" dirty="0"/>
            <a:t>розбудова сучасного освітнього середовища для всебічного розвитку навчання, виховання та соціалізації здобувачів освіти, готових до ефективної праці в конкурентному середовищі</a:t>
          </a:r>
        </a:p>
      </dgm:t>
    </dgm:pt>
    <dgm:pt modelId="{C1A1BFA4-F8AB-4C27-9CF5-14CC33B06C50}" type="parTrans" cxnId="{EF74F613-80CC-4C73-947D-3E324A663F21}">
      <dgm:prSet/>
      <dgm:spPr/>
      <dgm:t>
        <a:bodyPr/>
        <a:lstStyle/>
        <a:p>
          <a:endParaRPr lang="uk-UA"/>
        </a:p>
      </dgm:t>
    </dgm:pt>
    <dgm:pt modelId="{0DEF2311-8CBE-4A8F-899B-C29A93139FB6}" type="sibTrans" cxnId="{EF74F613-80CC-4C73-947D-3E324A663F21}">
      <dgm:prSet/>
      <dgm:spPr/>
      <dgm:t>
        <a:bodyPr/>
        <a:lstStyle/>
        <a:p>
          <a:endParaRPr lang="uk-UA"/>
        </a:p>
      </dgm:t>
    </dgm:pt>
    <dgm:pt modelId="{AE2B70EF-CE60-406A-B034-377834BD6871}">
      <dgm:prSet phldrT="[Текст]"/>
      <dgm:spPr/>
      <dgm:t>
        <a:bodyPr/>
        <a:lstStyle/>
        <a:p>
          <a:pPr algn="just"/>
          <a:r>
            <a:rPr lang="uk-UA" dirty="0"/>
            <a:t>сучасний заклад середньої освіти, який надає якісні освітні послуги, забезпечує конкурентоспроможність усіх здобувачів освіти</a:t>
          </a:r>
        </a:p>
      </dgm:t>
    </dgm:pt>
    <dgm:pt modelId="{634BFC06-0D77-4BC7-8D3B-8A7BBFB59898}" type="parTrans" cxnId="{FDCC8C4E-D6B2-4C9B-A8EB-668849F3622E}">
      <dgm:prSet/>
      <dgm:spPr/>
      <dgm:t>
        <a:bodyPr/>
        <a:lstStyle/>
        <a:p>
          <a:endParaRPr lang="uk-UA"/>
        </a:p>
      </dgm:t>
    </dgm:pt>
    <dgm:pt modelId="{5FBFC550-5F6A-47D4-8DC0-A5B9250F4585}" type="sibTrans" cxnId="{FDCC8C4E-D6B2-4C9B-A8EB-668849F3622E}">
      <dgm:prSet/>
      <dgm:spPr/>
      <dgm:t>
        <a:bodyPr/>
        <a:lstStyle/>
        <a:p>
          <a:endParaRPr lang="uk-UA"/>
        </a:p>
      </dgm:t>
    </dgm:pt>
    <dgm:pt modelId="{BB46F4B7-ADD3-4365-9974-220CABCDE516}" type="pres">
      <dgm:prSet presAssocID="{A2A26127-B228-4EA1-8102-FE49995BE413}" presName="linearFlow" presStyleCnt="0">
        <dgm:presLayoutVars>
          <dgm:dir/>
          <dgm:resizeHandles val="exact"/>
        </dgm:presLayoutVars>
      </dgm:prSet>
      <dgm:spPr/>
    </dgm:pt>
    <dgm:pt modelId="{C237FC3F-9207-41ED-981B-6074CBB524B6}" type="pres">
      <dgm:prSet presAssocID="{64C58605-BE4D-4710-A561-825E5C0E86C1}" presName="composite" presStyleCnt="0"/>
      <dgm:spPr/>
    </dgm:pt>
    <dgm:pt modelId="{980BDC9C-3BEE-4B3B-A367-64F9A7AAA5CE}" type="pres">
      <dgm:prSet presAssocID="{64C58605-BE4D-4710-A561-825E5C0E86C1}" presName="imgShp" presStyleLbl="fgImgPlace1" presStyleIdx="0" presStyleCnt="2"/>
      <dgm:spPr/>
    </dgm:pt>
    <dgm:pt modelId="{45095283-52FA-433C-BC56-E20682630B71}" type="pres">
      <dgm:prSet presAssocID="{64C58605-BE4D-4710-A561-825E5C0E86C1}" presName="txShp" presStyleLbl="node1" presStyleIdx="0" presStyleCnt="2">
        <dgm:presLayoutVars>
          <dgm:bulletEnabled val="1"/>
        </dgm:presLayoutVars>
      </dgm:prSet>
      <dgm:spPr/>
    </dgm:pt>
    <dgm:pt modelId="{F7ADC2F8-E8E2-46F6-8204-AB0107AFEC88}" type="pres">
      <dgm:prSet presAssocID="{0DEF2311-8CBE-4A8F-899B-C29A93139FB6}" presName="spacing" presStyleCnt="0"/>
      <dgm:spPr/>
    </dgm:pt>
    <dgm:pt modelId="{14E18A82-CD61-455D-9F18-B87A4887B0C6}" type="pres">
      <dgm:prSet presAssocID="{AE2B70EF-CE60-406A-B034-377834BD6871}" presName="composite" presStyleCnt="0"/>
      <dgm:spPr/>
    </dgm:pt>
    <dgm:pt modelId="{F7CE3C98-5213-4A0D-B2D4-233D103C5044}" type="pres">
      <dgm:prSet presAssocID="{AE2B70EF-CE60-406A-B034-377834BD6871}" presName="imgShp" presStyleLbl="fgImgPlace1" presStyleIdx="1" presStyleCnt="2"/>
      <dgm:spPr/>
    </dgm:pt>
    <dgm:pt modelId="{284B51E8-A57C-477C-8351-F6D74DA0A4E0}" type="pres">
      <dgm:prSet presAssocID="{AE2B70EF-CE60-406A-B034-377834BD6871}" presName="txShp" presStyleLbl="node1" presStyleIdx="1" presStyleCnt="2">
        <dgm:presLayoutVars>
          <dgm:bulletEnabled val="1"/>
        </dgm:presLayoutVars>
      </dgm:prSet>
      <dgm:spPr/>
    </dgm:pt>
  </dgm:ptLst>
  <dgm:cxnLst>
    <dgm:cxn modelId="{EF74F613-80CC-4C73-947D-3E324A663F21}" srcId="{A2A26127-B228-4EA1-8102-FE49995BE413}" destId="{64C58605-BE4D-4710-A561-825E5C0E86C1}" srcOrd="0" destOrd="0" parTransId="{C1A1BFA4-F8AB-4C27-9CF5-14CC33B06C50}" sibTransId="{0DEF2311-8CBE-4A8F-899B-C29A93139FB6}"/>
    <dgm:cxn modelId="{FDCC8C4E-D6B2-4C9B-A8EB-668849F3622E}" srcId="{A2A26127-B228-4EA1-8102-FE49995BE413}" destId="{AE2B70EF-CE60-406A-B034-377834BD6871}" srcOrd="1" destOrd="0" parTransId="{634BFC06-0D77-4BC7-8D3B-8A7BBFB59898}" sibTransId="{5FBFC550-5F6A-47D4-8DC0-A5B9250F4585}"/>
    <dgm:cxn modelId="{1B088756-CB1E-4202-816E-564A5864B2A9}" type="presOf" srcId="{64C58605-BE4D-4710-A561-825E5C0E86C1}" destId="{45095283-52FA-433C-BC56-E20682630B71}" srcOrd="0" destOrd="0" presId="urn:microsoft.com/office/officeart/2005/8/layout/vList3"/>
    <dgm:cxn modelId="{52FDD190-4222-41EE-BA13-0EF3D0118FD9}" type="presOf" srcId="{A2A26127-B228-4EA1-8102-FE49995BE413}" destId="{BB46F4B7-ADD3-4365-9974-220CABCDE516}" srcOrd="0" destOrd="0" presId="urn:microsoft.com/office/officeart/2005/8/layout/vList3"/>
    <dgm:cxn modelId="{4283A6A6-2F37-4DE8-A528-2BCE6DAD7874}" type="presOf" srcId="{AE2B70EF-CE60-406A-B034-377834BD6871}" destId="{284B51E8-A57C-477C-8351-F6D74DA0A4E0}" srcOrd="0" destOrd="0" presId="urn:microsoft.com/office/officeart/2005/8/layout/vList3"/>
    <dgm:cxn modelId="{718C12C9-8C6E-41B5-8BA2-F37FADAAB51A}" type="presParOf" srcId="{BB46F4B7-ADD3-4365-9974-220CABCDE516}" destId="{C237FC3F-9207-41ED-981B-6074CBB524B6}" srcOrd="0" destOrd="0" presId="urn:microsoft.com/office/officeart/2005/8/layout/vList3"/>
    <dgm:cxn modelId="{79E601E3-A538-4F39-887D-94E05F2270AE}" type="presParOf" srcId="{C237FC3F-9207-41ED-981B-6074CBB524B6}" destId="{980BDC9C-3BEE-4B3B-A367-64F9A7AAA5CE}" srcOrd="0" destOrd="0" presId="urn:microsoft.com/office/officeart/2005/8/layout/vList3"/>
    <dgm:cxn modelId="{28A2F673-C7E6-44B1-89B9-E6EA935F5C14}" type="presParOf" srcId="{C237FC3F-9207-41ED-981B-6074CBB524B6}" destId="{45095283-52FA-433C-BC56-E20682630B71}" srcOrd="1" destOrd="0" presId="urn:microsoft.com/office/officeart/2005/8/layout/vList3"/>
    <dgm:cxn modelId="{6B66BAE5-522D-434E-8BDB-0178A0262120}" type="presParOf" srcId="{BB46F4B7-ADD3-4365-9974-220CABCDE516}" destId="{F7ADC2F8-E8E2-46F6-8204-AB0107AFEC88}" srcOrd="1" destOrd="0" presId="urn:microsoft.com/office/officeart/2005/8/layout/vList3"/>
    <dgm:cxn modelId="{F7E8E10D-6536-4712-B385-5B2822D37EA4}" type="presParOf" srcId="{BB46F4B7-ADD3-4365-9974-220CABCDE516}" destId="{14E18A82-CD61-455D-9F18-B87A4887B0C6}" srcOrd="2" destOrd="0" presId="urn:microsoft.com/office/officeart/2005/8/layout/vList3"/>
    <dgm:cxn modelId="{D60C3159-2E61-4B91-A534-D42C85CE5EB4}" type="presParOf" srcId="{14E18A82-CD61-455D-9F18-B87A4887B0C6}" destId="{F7CE3C98-5213-4A0D-B2D4-233D103C5044}" srcOrd="0" destOrd="0" presId="urn:microsoft.com/office/officeart/2005/8/layout/vList3"/>
    <dgm:cxn modelId="{78F40A42-C5C6-4851-A8A9-296158F6AC7C}" type="presParOf" srcId="{14E18A82-CD61-455D-9F18-B87A4887B0C6}" destId="{284B51E8-A57C-477C-8351-F6D74DA0A4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51B37-43DC-41A9-85DD-C57CA5DB009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</dgm:pt>
    <dgm:pt modelId="{BA348CA8-2964-4927-901B-645D0A6FC275}">
      <dgm:prSet phldrT="[Текст]" custT="1"/>
      <dgm:spPr>
        <a:xfrm>
          <a:off x="402327" y="265947"/>
          <a:ext cx="5754550" cy="532234"/>
        </a:xfrm>
        <a:prstGeom prst="rect">
          <a:avLst/>
        </a:prstGeom>
      </dgm:spPr>
      <dgm:t>
        <a:bodyPr/>
        <a:lstStyle/>
        <a:p>
          <a:pPr algn="ctr">
            <a:buNone/>
          </a:pPr>
          <a:r>
            <a:rPr lang="uk-UA" sz="1600" b="1">
              <a:latin typeface="Calibri"/>
              <a:ea typeface="+mn-ea"/>
              <a:cs typeface="+mn-cs"/>
            </a:rPr>
            <a:t>Педагогіка партнерства. Взаємодія учнів, учителів, батьків.</a:t>
          </a:r>
          <a:endParaRPr lang="uk-UA" sz="16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20817EDF-7E7C-46E1-9C07-EEC11C3FACF5}" type="parTrans" cxnId="{A5A1F8B1-DA1A-4602-8EF2-76E612D0B775}">
      <dgm:prSet/>
      <dgm:spPr/>
      <dgm:t>
        <a:bodyPr/>
        <a:lstStyle/>
        <a:p>
          <a:endParaRPr lang="uk-UA" sz="1600"/>
        </a:p>
      </dgm:t>
    </dgm:pt>
    <dgm:pt modelId="{82A2EF2C-7B76-4A79-830D-DDB13BD0EA21}" type="sibTrans" cxnId="{A5A1F8B1-DA1A-4602-8EF2-76E612D0B775}">
      <dgm:prSet/>
      <dgm:spPr>
        <a:xfrm>
          <a:off x="-4812144" y="-737520"/>
          <a:ext cx="5731557" cy="5731557"/>
        </a:xfrm>
        <a:prstGeom prst="blockArc">
          <a:avLst>
            <a:gd name="adj1" fmla="val 18900000"/>
            <a:gd name="adj2" fmla="val 2700000"/>
            <a:gd name="adj3" fmla="val 377"/>
          </a:avLst>
        </a:prstGeom>
      </dgm:spPr>
      <dgm:t>
        <a:bodyPr/>
        <a:lstStyle/>
        <a:p>
          <a:endParaRPr lang="uk-UA" sz="1600"/>
        </a:p>
      </dgm:t>
    </dgm:pt>
    <dgm:pt modelId="{2943BB0D-7235-4B75-BA95-CEA9FC73A254}">
      <dgm:prSet phldrT="[Текст]" custT="1"/>
      <dgm:spPr>
        <a:xfrm>
          <a:off x="783711" y="1064043"/>
          <a:ext cx="5373167" cy="532234"/>
        </a:xfrm>
        <a:prstGeom prst="rect">
          <a:avLst/>
        </a:prstGeom>
      </dgm:spPr>
      <dgm:t>
        <a:bodyPr/>
        <a:lstStyle/>
        <a:p>
          <a:pPr algn="ctr">
            <a:buNone/>
          </a:pPr>
          <a:r>
            <a:rPr lang="uk-UA" sz="1600" b="1">
              <a:latin typeface="Calibri"/>
              <a:ea typeface="+mn-ea"/>
              <a:cs typeface="+mn-cs"/>
            </a:rPr>
            <a:t>Дитиноцентризм. Розкриття потенціалу розвитку дитини, сприяння її творчій та пізнавальній активності.</a:t>
          </a:r>
          <a:endParaRPr lang="uk-UA" sz="16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68C068F2-D30B-4844-BF15-23B0DCA28C96}" type="parTrans" cxnId="{D0EA50AA-0942-486E-9489-1DCAAA5F5219}">
      <dgm:prSet/>
      <dgm:spPr/>
      <dgm:t>
        <a:bodyPr/>
        <a:lstStyle/>
        <a:p>
          <a:endParaRPr lang="ru-RU" sz="1600"/>
        </a:p>
      </dgm:t>
    </dgm:pt>
    <dgm:pt modelId="{A112D34C-A116-428C-B18F-DB5156163FC9}" type="sibTrans" cxnId="{D0EA50AA-0942-486E-9489-1DCAAA5F5219}">
      <dgm:prSet/>
      <dgm:spPr/>
      <dgm:t>
        <a:bodyPr/>
        <a:lstStyle/>
        <a:p>
          <a:endParaRPr lang="ru-RU" sz="1600"/>
        </a:p>
      </dgm:t>
    </dgm:pt>
    <dgm:pt modelId="{7F29C846-8634-4E2F-9611-B3D0DED29818}">
      <dgm:prSet custT="1"/>
      <dgm:spPr>
        <a:xfrm>
          <a:off x="900765" y="1862140"/>
          <a:ext cx="5256112" cy="532234"/>
        </a:xfrm>
        <a:prstGeom prst="rect">
          <a:avLst/>
        </a:prstGeom>
      </dgm:spPr>
      <dgm:t>
        <a:bodyPr/>
        <a:lstStyle/>
        <a:p>
          <a:pPr algn="ctr">
            <a:buNone/>
          </a:pPr>
          <a:r>
            <a:rPr lang="uk-UA" sz="1600" b="1">
              <a:latin typeface="Calibri"/>
              <a:ea typeface="+mn-ea"/>
              <a:cs typeface="+mn-cs"/>
            </a:rPr>
            <a:t>Дотримання академічної доброчесності усіма учасниками освітнього процесу. </a:t>
          </a:r>
          <a:endParaRPr lang="uk-UA" sz="16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99487E69-8831-41FF-AC9A-28E44F2A727C}" type="parTrans" cxnId="{5DA13D22-15CD-44DF-A818-C43E6FBC68A0}">
      <dgm:prSet/>
      <dgm:spPr/>
      <dgm:t>
        <a:bodyPr/>
        <a:lstStyle/>
        <a:p>
          <a:endParaRPr lang="ru-RU" sz="1600"/>
        </a:p>
      </dgm:t>
    </dgm:pt>
    <dgm:pt modelId="{FB9EEE51-841F-4165-904F-72A4BDADD7D1}" type="sibTrans" cxnId="{5DA13D22-15CD-44DF-A818-C43E6FBC68A0}">
      <dgm:prSet/>
      <dgm:spPr/>
      <dgm:t>
        <a:bodyPr/>
        <a:lstStyle/>
        <a:p>
          <a:endParaRPr lang="ru-RU" sz="1600"/>
        </a:p>
      </dgm:t>
    </dgm:pt>
    <dgm:pt modelId="{AC7B56B7-FD28-4AB1-9066-FC5CF651EF61}">
      <dgm:prSet custT="1"/>
      <dgm:spPr>
        <a:xfrm>
          <a:off x="783711" y="2660237"/>
          <a:ext cx="5373167" cy="532234"/>
        </a:xfrm>
        <a:prstGeom prst="rect">
          <a:avLst/>
        </a:prstGeom>
      </dgm:spPr>
      <dgm:t>
        <a:bodyPr/>
        <a:lstStyle/>
        <a:p>
          <a:pPr algn="ctr">
            <a:buNone/>
          </a:pPr>
          <a:r>
            <a:rPr lang="uk-UA" sz="1600" b="1">
              <a:latin typeface="Calibri"/>
              <a:ea typeface="+mn-ea"/>
              <a:cs typeface="+mn-cs"/>
            </a:rPr>
            <a:t>Здоров'я та безпека учасників освітнього процесу.</a:t>
          </a:r>
          <a:endParaRPr lang="uk-UA" sz="16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F868B69-B8AD-43CD-8A79-C2F3F812F639}" type="parTrans" cxnId="{2383A4F9-B24A-4E05-B7A4-5029702E65AF}">
      <dgm:prSet/>
      <dgm:spPr/>
      <dgm:t>
        <a:bodyPr/>
        <a:lstStyle/>
        <a:p>
          <a:endParaRPr lang="ru-RU" sz="1600"/>
        </a:p>
      </dgm:t>
    </dgm:pt>
    <dgm:pt modelId="{6F70ED34-952C-4587-B390-C4A5387E1C2E}" type="sibTrans" cxnId="{2383A4F9-B24A-4E05-B7A4-5029702E65AF}">
      <dgm:prSet/>
      <dgm:spPr/>
      <dgm:t>
        <a:bodyPr/>
        <a:lstStyle/>
        <a:p>
          <a:endParaRPr lang="ru-RU" sz="1600"/>
        </a:p>
      </dgm:t>
    </dgm:pt>
    <dgm:pt modelId="{E13DA09A-85A7-4E49-9EBD-6E87C8480330}">
      <dgm:prSet custT="1"/>
      <dgm:spPr>
        <a:xfrm>
          <a:off x="402327" y="3458334"/>
          <a:ext cx="5754550" cy="532234"/>
        </a:xfrm>
        <a:prstGeom prst="rect">
          <a:avLst/>
        </a:prstGeom>
      </dgm:spPr>
      <dgm:t>
        <a:bodyPr/>
        <a:lstStyle/>
        <a:p>
          <a:pPr algn="ctr">
            <a:buNone/>
          </a:pPr>
          <a:r>
            <a:rPr lang="uk-UA" sz="1400" b="1">
              <a:latin typeface="Calibri"/>
              <a:ea typeface="+mn-ea"/>
              <a:cs typeface="+mn-cs"/>
            </a:rPr>
            <a:t>Патріотизм, прихильність до духовних і культурних цінностей своєї країни та толерантне ставлення до міжкультурного середовища.</a:t>
          </a:r>
          <a:endParaRPr lang="uk-UA" sz="14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45D4F746-2987-4235-B0F4-B9033CFB06FE}" type="parTrans" cxnId="{F0E97F90-59B4-4165-B71B-E753BE384284}">
      <dgm:prSet/>
      <dgm:spPr/>
      <dgm:t>
        <a:bodyPr/>
        <a:lstStyle/>
        <a:p>
          <a:endParaRPr lang="ru-RU" sz="1600"/>
        </a:p>
      </dgm:t>
    </dgm:pt>
    <dgm:pt modelId="{90249B47-7F67-4A1A-A9ED-3B0D7E50680A}" type="sibTrans" cxnId="{F0E97F90-59B4-4165-B71B-E753BE384284}">
      <dgm:prSet/>
      <dgm:spPr/>
      <dgm:t>
        <a:bodyPr/>
        <a:lstStyle/>
        <a:p>
          <a:endParaRPr lang="ru-RU" sz="1600"/>
        </a:p>
      </dgm:t>
    </dgm:pt>
    <dgm:pt modelId="{DAEBEDED-7B3A-4E64-8AC8-974CF04A6860}" type="pres">
      <dgm:prSet presAssocID="{18C51B37-43DC-41A9-85DD-C57CA5DB009B}" presName="Name0" presStyleCnt="0">
        <dgm:presLayoutVars>
          <dgm:chMax val="7"/>
          <dgm:chPref val="7"/>
          <dgm:dir/>
        </dgm:presLayoutVars>
      </dgm:prSet>
      <dgm:spPr/>
    </dgm:pt>
    <dgm:pt modelId="{DE535912-F41F-40EF-A736-8AB723BF4E3A}" type="pres">
      <dgm:prSet presAssocID="{18C51B37-43DC-41A9-85DD-C57CA5DB009B}" presName="Name1" presStyleCnt="0"/>
      <dgm:spPr/>
    </dgm:pt>
    <dgm:pt modelId="{5788B47C-3D23-4AE6-8FCA-2C8807B60075}" type="pres">
      <dgm:prSet presAssocID="{18C51B37-43DC-41A9-85DD-C57CA5DB009B}" presName="cycle" presStyleCnt="0"/>
      <dgm:spPr/>
    </dgm:pt>
    <dgm:pt modelId="{06188795-74BF-4FD6-B3FF-0FBD09D2EA3B}" type="pres">
      <dgm:prSet presAssocID="{18C51B37-43DC-41A9-85DD-C57CA5DB009B}" presName="srcNode" presStyleLbl="node1" presStyleIdx="0" presStyleCnt="5"/>
      <dgm:spPr/>
    </dgm:pt>
    <dgm:pt modelId="{86CBD76C-1918-430A-8AD1-642D5E0C24B4}" type="pres">
      <dgm:prSet presAssocID="{18C51B37-43DC-41A9-85DD-C57CA5DB009B}" presName="conn" presStyleLbl="parChTrans1D2" presStyleIdx="0" presStyleCnt="1"/>
      <dgm:spPr/>
    </dgm:pt>
    <dgm:pt modelId="{AA4C818C-0E81-4562-9674-4FAECB345A37}" type="pres">
      <dgm:prSet presAssocID="{18C51B37-43DC-41A9-85DD-C57CA5DB009B}" presName="extraNode" presStyleLbl="node1" presStyleIdx="0" presStyleCnt="5"/>
      <dgm:spPr/>
    </dgm:pt>
    <dgm:pt modelId="{4CD5D0A2-EB3D-4514-8BC0-FBC2735A522A}" type="pres">
      <dgm:prSet presAssocID="{18C51B37-43DC-41A9-85DD-C57CA5DB009B}" presName="dstNode" presStyleLbl="node1" presStyleIdx="0" presStyleCnt="5"/>
      <dgm:spPr/>
    </dgm:pt>
    <dgm:pt modelId="{BA53DE8C-A7AA-4458-8889-311C6B11C347}" type="pres">
      <dgm:prSet presAssocID="{BA348CA8-2964-4927-901B-645D0A6FC275}" presName="text_1" presStyleLbl="node1" presStyleIdx="0" presStyleCnt="5">
        <dgm:presLayoutVars>
          <dgm:bulletEnabled val="1"/>
        </dgm:presLayoutVars>
      </dgm:prSet>
      <dgm:spPr/>
    </dgm:pt>
    <dgm:pt modelId="{AF1EA964-4D17-43FF-815E-D9022ECDAC23}" type="pres">
      <dgm:prSet presAssocID="{BA348CA8-2964-4927-901B-645D0A6FC275}" presName="accent_1" presStyleCnt="0"/>
      <dgm:spPr/>
    </dgm:pt>
    <dgm:pt modelId="{6416EA6C-9C5A-4EBB-89D8-7D3957E80182}" type="pres">
      <dgm:prSet presAssocID="{BA348CA8-2964-4927-901B-645D0A6FC275}" presName="accentRepeatNode" presStyleLbl="solidFgAcc1" presStyleIdx="0" presStyleCnt="5"/>
      <dgm:spPr>
        <a:xfrm>
          <a:off x="69681" y="199417"/>
          <a:ext cx="665293" cy="665293"/>
        </a:xfrm>
        <a:prstGeom prst="ellipse">
          <a:avLst/>
        </a:prstGeom>
      </dgm:spPr>
    </dgm:pt>
    <dgm:pt modelId="{9EB89CD0-0B6E-432B-88AB-7B04C9820572}" type="pres">
      <dgm:prSet presAssocID="{2943BB0D-7235-4B75-BA95-CEA9FC73A254}" presName="text_2" presStyleLbl="node1" presStyleIdx="1" presStyleCnt="5">
        <dgm:presLayoutVars>
          <dgm:bulletEnabled val="1"/>
        </dgm:presLayoutVars>
      </dgm:prSet>
      <dgm:spPr/>
    </dgm:pt>
    <dgm:pt modelId="{6A2D3C53-90EF-4865-8436-C189A68F5414}" type="pres">
      <dgm:prSet presAssocID="{2943BB0D-7235-4B75-BA95-CEA9FC73A254}" presName="accent_2" presStyleCnt="0"/>
      <dgm:spPr/>
    </dgm:pt>
    <dgm:pt modelId="{A9ACA405-81F2-44CC-A79E-C715701205CC}" type="pres">
      <dgm:prSet presAssocID="{2943BB0D-7235-4B75-BA95-CEA9FC73A254}" presName="accentRepeatNode" presStyleLbl="solidFgAcc1" presStyleIdx="1" presStyleCnt="5"/>
      <dgm:spPr>
        <a:xfrm>
          <a:off x="451064" y="997514"/>
          <a:ext cx="665293" cy="665293"/>
        </a:xfrm>
        <a:prstGeom prst="ellipse">
          <a:avLst/>
        </a:prstGeom>
      </dgm:spPr>
    </dgm:pt>
    <dgm:pt modelId="{45479C18-F726-405C-84FA-5771E9AA1093}" type="pres">
      <dgm:prSet presAssocID="{7F29C846-8634-4E2F-9611-B3D0DED29818}" presName="text_3" presStyleLbl="node1" presStyleIdx="2" presStyleCnt="5">
        <dgm:presLayoutVars>
          <dgm:bulletEnabled val="1"/>
        </dgm:presLayoutVars>
      </dgm:prSet>
      <dgm:spPr/>
    </dgm:pt>
    <dgm:pt modelId="{4B1A10C4-9FF0-4EC4-B307-4076C6406C73}" type="pres">
      <dgm:prSet presAssocID="{7F29C846-8634-4E2F-9611-B3D0DED29818}" presName="accent_3" presStyleCnt="0"/>
      <dgm:spPr/>
    </dgm:pt>
    <dgm:pt modelId="{4244DCEA-C8D1-4693-96A9-29F4966FED6A}" type="pres">
      <dgm:prSet presAssocID="{7F29C846-8634-4E2F-9611-B3D0DED29818}" presName="accentRepeatNode" presStyleLbl="solidFgAcc1" presStyleIdx="2" presStyleCnt="5"/>
      <dgm:spPr>
        <a:xfrm>
          <a:off x="568119" y="1795611"/>
          <a:ext cx="665293" cy="665293"/>
        </a:xfrm>
        <a:prstGeom prst="ellipse">
          <a:avLst/>
        </a:prstGeom>
      </dgm:spPr>
    </dgm:pt>
    <dgm:pt modelId="{01F4DC2D-A818-4600-91DE-800E488122E0}" type="pres">
      <dgm:prSet presAssocID="{AC7B56B7-FD28-4AB1-9066-FC5CF651EF61}" presName="text_4" presStyleLbl="node1" presStyleIdx="3" presStyleCnt="5">
        <dgm:presLayoutVars>
          <dgm:bulletEnabled val="1"/>
        </dgm:presLayoutVars>
      </dgm:prSet>
      <dgm:spPr/>
    </dgm:pt>
    <dgm:pt modelId="{487DE1E7-E3A7-4648-94A6-350F8242D5B6}" type="pres">
      <dgm:prSet presAssocID="{AC7B56B7-FD28-4AB1-9066-FC5CF651EF61}" presName="accent_4" presStyleCnt="0"/>
      <dgm:spPr/>
    </dgm:pt>
    <dgm:pt modelId="{6D43AD80-2089-4018-974F-862478E2B555}" type="pres">
      <dgm:prSet presAssocID="{AC7B56B7-FD28-4AB1-9066-FC5CF651EF61}" presName="accentRepeatNode" presStyleLbl="solidFgAcc1" presStyleIdx="3" presStyleCnt="5"/>
      <dgm:spPr>
        <a:xfrm>
          <a:off x="451064" y="2593708"/>
          <a:ext cx="665293" cy="665293"/>
        </a:xfrm>
        <a:prstGeom prst="ellipse">
          <a:avLst/>
        </a:prstGeom>
      </dgm:spPr>
    </dgm:pt>
    <dgm:pt modelId="{9E533683-2EF8-467A-9D85-46D7F157DE3A}" type="pres">
      <dgm:prSet presAssocID="{E13DA09A-85A7-4E49-9EBD-6E87C8480330}" presName="text_5" presStyleLbl="node1" presStyleIdx="4" presStyleCnt="5">
        <dgm:presLayoutVars>
          <dgm:bulletEnabled val="1"/>
        </dgm:presLayoutVars>
      </dgm:prSet>
      <dgm:spPr/>
    </dgm:pt>
    <dgm:pt modelId="{44AEFBEA-9655-43F0-A636-209EE9432B9D}" type="pres">
      <dgm:prSet presAssocID="{E13DA09A-85A7-4E49-9EBD-6E87C8480330}" presName="accent_5" presStyleCnt="0"/>
      <dgm:spPr/>
    </dgm:pt>
    <dgm:pt modelId="{0D8879FA-A2A7-4A19-AC14-1A0DCA72D040}" type="pres">
      <dgm:prSet presAssocID="{E13DA09A-85A7-4E49-9EBD-6E87C8480330}" presName="accentRepeatNode" presStyleLbl="solidFgAcc1" presStyleIdx="4" presStyleCnt="5"/>
      <dgm:spPr>
        <a:xfrm>
          <a:off x="69681" y="3391804"/>
          <a:ext cx="665293" cy="665293"/>
        </a:xfrm>
        <a:prstGeom prst="ellipse">
          <a:avLst/>
        </a:prstGeom>
      </dgm:spPr>
    </dgm:pt>
  </dgm:ptLst>
  <dgm:cxnLst>
    <dgm:cxn modelId="{51FD1C20-B7BB-4C31-973C-E78C0C7621A5}" type="presOf" srcId="{18C51B37-43DC-41A9-85DD-C57CA5DB009B}" destId="{DAEBEDED-7B3A-4E64-8AC8-974CF04A6860}" srcOrd="0" destOrd="0" presId="urn:microsoft.com/office/officeart/2008/layout/VerticalCurvedList"/>
    <dgm:cxn modelId="{5DA13D22-15CD-44DF-A818-C43E6FBC68A0}" srcId="{18C51B37-43DC-41A9-85DD-C57CA5DB009B}" destId="{7F29C846-8634-4E2F-9611-B3D0DED29818}" srcOrd="2" destOrd="0" parTransId="{99487E69-8831-41FF-AC9A-28E44F2A727C}" sibTransId="{FB9EEE51-841F-4165-904F-72A4BDADD7D1}"/>
    <dgm:cxn modelId="{73B6C628-A008-45B6-A1EF-31F400667CCF}" type="presOf" srcId="{2943BB0D-7235-4B75-BA95-CEA9FC73A254}" destId="{9EB89CD0-0B6E-432B-88AB-7B04C9820572}" srcOrd="0" destOrd="0" presId="urn:microsoft.com/office/officeart/2008/layout/VerticalCurvedList"/>
    <dgm:cxn modelId="{5A281961-9393-4813-8025-237BD56FFB60}" type="presOf" srcId="{82A2EF2C-7B76-4A79-830D-DDB13BD0EA21}" destId="{86CBD76C-1918-430A-8AD1-642D5E0C24B4}" srcOrd="0" destOrd="0" presId="urn:microsoft.com/office/officeart/2008/layout/VerticalCurvedList"/>
    <dgm:cxn modelId="{9B5CC86A-04C1-4673-B19D-B62F68ECB70F}" type="presOf" srcId="{7F29C846-8634-4E2F-9611-B3D0DED29818}" destId="{45479C18-F726-405C-84FA-5771E9AA1093}" srcOrd="0" destOrd="0" presId="urn:microsoft.com/office/officeart/2008/layout/VerticalCurvedList"/>
    <dgm:cxn modelId="{F0E97F90-59B4-4165-B71B-E753BE384284}" srcId="{18C51B37-43DC-41A9-85DD-C57CA5DB009B}" destId="{E13DA09A-85A7-4E49-9EBD-6E87C8480330}" srcOrd="4" destOrd="0" parTransId="{45D4F746-2987-4235-B0F4-B9033CFB06FE}" sibTransId="{90249B47-7F67-4A1A-A9ED-3B0D7E50680A}"/>
    <dgm:cxn modelId="{D0EA50AA-0942-486E-9489-1DCAAA5F5219}" srcId="{18C51B37-43DC-41A9-85DD-C57CA5DB009B}" destId="{2943BB0D-7235-4B75-BA95-CEA9FC73A254}" srcOrd="1" destOrd="0" parTransId="{68C068F2-D30B-4844-BF15-23B0DCA28C96}" sibTransId="{A112D34C-A116-428C-B18F-DB5156163FC9}"/>
    <dgm:cxn modelId="{635A05AE-C046-4DE5-A4EF-16D09B4ED871}" type="presOf" srcId="{BA348CA8-2964-4927-901B-645D0A6FC275}" destId="{BA53DE8C-A7AA-4458-8889-311C6B11C347}" srcOrd="0" destOrd="0" presId="urn:microsoft.com/office/officeart/2008/layout/VerticalCurvedList"/>
    <dgm:cxn modelId="{A5A1F8B1-DA1A-4602-8EF2-76E612D0B775}" srcId="{18C51B37-43DC-41A9-85DD-C57CA5DB009B}" destId="{BA348CA8-2964-4927-901B-645D0A6FC275}" srcOrd="0" destOrd="0" parTransId="{20817EDF-7E7C-46E1-9C07-EEC11C3FACF5}" sibTransId="{82A2EF2C-7B76-4A79-830D-DDB13BD0EA21}"/>
    <dgm:cxn modelId="{010B5DC2-6864-4DD5-B5B5-D37A9DDC88CC}" type="presOf" srcId="{AC7B56B7-FD28-4AB1-9066-FC5CF651EF61}" destId="{01F4DC2D-A818-4600-91DE-800E488122E0}" srcOrd="0" destOrd="0" presId="urn:microsoft.com/office/officeart/2008/layout/VerticalCurvedList"/>
    <dgm:cxn modelId="{77CF63EE-8430-4935-AEEC-CB02B1F7CE7B}" type="presOf" srcId="{E13DA09A-85A7-4E49-9EBD-6E87C8480330}" destId="{9E533683-2EF8-467A-9D85-46D7F157DE3A}" srcOrd="0" destOrd="0" presId="urn:microsoft.com/office/officeart/2008/layout/VerticalCurvedList"/>
    <dgm:cxn modelId="{2383A4F9-B24A-4E05-B7A4-5029702E65AF}" srcId="{18C51B37-43DC-41A9-85DD-C57CA5DB009B}" destId="{AC7B56B7-FD28-4AB1-9066-FC5CF651EF61}" srcOrd="3" destOrd="0" parTransId="{FF868B69-B8AD-43CD-8A79-C2F3F812F639}" sibTransId="{6F70ED34-952C-4587-B390-C4A5387E1C2E}"/>
    <dgm:cxn modelId="{1CD9A8CF-5F54-4400-B3E3-6EA021915EB1}" type="presParOf" srcId="{DAEBEDED-7B3A-4E64-8AC8-974CF04A6860}" destId="{DE535912-F41F-40EF-A736-8AB723BF4E3A}" srcOrd="0" destOrd="0" presId="urn:microsoft.com/office/officeart/2008/layout/VerticalCurvedList"/>
    <dgm:cxn modelId="{94532130-8CFF-475A-8305-B699B1F86DAC}" type="presParOf" srcId="{DE535912-F41F-40EF-A736-8AB723BF4E3A}" destId="{5788B47C-3D23-4AE6-8FCA-2C8807B60075}" srcOrd="0" destOrd="0" presId="urn:microsoft.com/office/officeart/2008/layout/VerticalCurvedList"/>
    <dgm:cxn modelId="{BC4A6A64-F839-4CAD-9F9F-D1AF15EB32B8}" type="presParOf" srcId="{5788B47C-3D23-4AE6-8FCA-2C8807B60075}" destId="{06188795-74BF-4FD6-B3FF-0FBD09D2EA3B}" srcOrd="0" destOrd="0" presId="urn:microsoft.com/office/officeart/2008/layout/VerticalCurvedList"/>
    <dgm:cxn modelId="{8B1139CE-106F-43AD-879E-D83383D2EE0E}" type="presParOf" srcId="{5788B47C-3D23-4AE6-8FCA-2C8807B60075}" destId="{86CBD76C-1918-430A-8AD1-642D5E0C24B4}" srcOrd="1" destOrd="0" presId="urn:microsoft.com/office/officeart/2008/layout/VerticalCurvedList"/>
    <dgm:cxn modelId="{134B6E45-9EFA-4BF8-B4AD-56D1754C5A7E}" type="presParOf" srcId="{5788B47C-3D23-4AE6-8FCA-2C8807B60075}" destId="{AA4C818C-0E81-4562-9674-4FAECB345A37}" srcOrd="2" destOrd="0" presId="urn:microsoft.com/office/officeart/2008/layout/VerticalCurvedList"/>
    <dgm:cxn modelId="{01CA9155-A224-45AE-902F-448905438F59}" type="presParOf" srcId="{5788B47C-3D23-4AE6-8FCA-2C8807B60075}" destId="{4CD5D0A2-EB3D-4514-8BC0-FBC2735A522A}" srcOrd="3" destOrd="0" presId="urn:microsoft.com/office/officeart/2008/layout/VerticalCurvedList"/>
    <dgm:cxn modelId="{7B77DE9D-386B-471A-AB5F-4F29C6FC2588}" type="presParOf" srcId="{DE535912-F41F-40EF-A736-8AB723BF4E3A}" destId="{BA53DE8C-A7AA-4458-8889-311C6B11C347}" srcOrd="1" destOrd="0" presId="urn:microsoft.com/office/officeart/2008/layout/VerticalCurvedList"/>
    <dgm:cxn modelId="{545BBF63-E589-4CB4-9C9D-BB020ACAD87E}" type="presParOf" srcId="{DE535912-F41F-40EF-A736-8AB723BF4E3A}" destId="{AF1EA964-4D17-43FF-815E-D9022ECDAC23}" srcOrd="2" destOrd="0" presId="urn:microsoft.com/office/officeart/2008/layout/VerticalCurvedList"/>
    <dgm:cxn modelId="{7BEED4A5-7951-467A-84A5-D09ADC5C0164}" type="presParOf" srcId="{AF1EA964-4D17-43FF-815E-D9022ECDAC23}" destId="{6416EA6C-9C5A-4EBB-89D8-7D3957E80182}" srcOrd="0" destOrd="0" presId="urn:microsoft.com/office/officeart/2008/layout/VerticalCurvedList"/>
    <dgm:cxn modelId="{1EE9E410-D9D5-4D43-8254-00414F866562}" type="presParOf" srcId="{DE535912-F41F-40EF-A736-8AB723BF4E3A}" destId="{9EB89CD0-0B6E-432B-88AB-7B04C9820572}" srcOrd="3" destOrd="0" presId="urn:microsoft.com/office/officeart/2008/layout/VerticalCurvedList"/>
    <dgm:cxn modelId="{B81E40B7-D94C-46CF-8A12-8370D4E0AC00}" type="presParOf" srcId="{DE535912-F41F-40EF-A736-8AB723BF4E3A}" destId="{6A2D3C53-90EF-4865-8436-C189A68F5414}" srcOrd="4" destOrd="0" presId="urn:microsoft.com/office/officeart/2008/layout/VerticalCurvedList"/>
    <dgm:cxn modelId="{E919A47B-B16A-4948-A22F-50C1C6B2D56F}" type="presParOf" srcId="{6A2D3C53-90EF-4865-8436-C189A68F5414}" destId="{A9ACA405-81F2-44CC-A79E-C715701205CC}" srcOrd="0" destOrd="0" presId="urn:microsoft.com/office/officeart/2008/layout/VerticalCurvedList"/>
    <dgm:cxn modelId="{76135D94-210E-42CD-9B50-4716E660AE67}" type="presParOf" srcId="{DE535912-F41F-40EF-A736-8AB723BF4E3A}" destId="{45479C18-F726-405C-84FA-5771E9AA1093}" srcOrd="5" destOrd="0" presId="urn:microsoft.com/office/officeart/2008/layout/VerticalCurvedList"/>
    <dgm:cxn modelId="{887E6311-A6AC-4465-BB73-FBD0A026689F}" type="presParOf" srcId="{DE535912-F41F-40EF-A736-8AB723BF4E3A}" destId="{4B1A10C4-9FF0-4EC4-B307-4076C6406C73}" srcOrd="6" destOrd="0" presId="urn:microsoft.com/office/officeart/2008/layout/VerticalCurvedList"/>
    <dgm:cxn modelId="{BE0CFB0F-3336-4FDE-B380-5E5441F9568C}" type="presParOf" srcId="{4B1A10C4-9FF0-4EC4-B307-4076C6406C73}" destId="{4244DCEA-C8D1-4693-96A9-29F4966FED6A}" srcOrd="0" destOrd="0" presId="urn:microsoft.com/office/officeart/2008/layout/VerticalCurvedList"/>
    <dgm:cxn modelId="{0C2C0E13-FF88-4C9B-8202-AB875ECE66EC}" type="presParOf" srcId="{DE535912-F41F-40EF-A736-8AB723BF4E3A}" destId="{01F4DC2D-A818-4600-91DE-800E488122E0}" srcOrd="7" destOrd="0" presId="urn:microsoft.com/office/officeart/2008/layout/VerticalCurvedList"/>
    <dgm:cxn modelId="{EF135EFE-659B-4FE9-8058-E98A37FBB4DB}" type="presParOf" srcId="{DE535912-F41F-40EF-A736-8AB723BF4E3A}" destId="{487DE1E7-E3A7-4648-94A6-350F8242D5B6}" srcOrd="8" destOrd="0" presId="urn:microsoft.com/office/officeart/2008/layout/VerticalCurvedList"/>
    <dgm:cxn modelId="{ADDED365-08E3-4552-9509-43BBC16B9023}" type="presParOf" srcId="{487DE1E7-E3A7-4648-94A6-350F8242D5B6}" destId="{6D43AD80-2089-4018-974F-862478E2B555}" srcOrd="0" destOrd="0" presId="urn:microsoft.com/office/officeart/2008/layout/VerticalCurvedList"/>
    <dgm:cxn modelId="{037A4803-65F2-4680-88E7-D044226BE39A}" type="presParOf" srcId="{DE535912-F41F-40EF-A736-8AB723BF4E3A}" destId="{9E533683-2EF8-467A-9D85-46D7F157DE3A}" srcOrd="9" destOrd="0" presId="urn:microsoft.com/office/officeart/2008/layout/VerticalCurvedList"/>
    <dgm:cxn modelId="{AFAECE17-5D98-4EBA-8156-A6D3CDAA148D}" type="presParOf" srcId="{DE535912-F41F-40EF-A736-8AB723BF4E3A}" destId="{44AEFBEA-9655-43F0-A636-209EE9432B9D}" srcOrd="10" destOrd="0" presId="urn:microsoft.com/office/officeart/2008/layout/VerticalCurvedList"/>
    <dgm:cxn modelId="{377725F8-E818-49F9-A513-3C8B5DDA5940}" type="presParOf" srcId="{44AEFBEA-9655-43F0-A636-209EE9432B9D}" destId="{0D8879FA-A2A7-4A19-AC14-1A0DCA72D0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95283-52FA-433C-BC56-E20682630B71}">
      <dsp:nvSpPr>
        <dsp:cNvPr id="0" name=""/>
        <dsp:cNvSpPr/>
      </dsp:nvSpPr>
      <dsp:spPr>
        <a:xfrm rot="10800000">
          <a:off x="2251822" y="672"/>
          <a:ext cx="6982937" cy="19718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530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розбудова сучасного освітнього середовища для всебічного розвитку навчання, виховання та соціалізації здобувачів освіти, готових до ефективної праці в конкурентному середовищі</a:t>
          </a:r>
        </a:p>
      </dsp:txBody>
      <dsp:txXfrm rot="10800000">
        <a:off x="2744784" y="672"/>
        <a:ext cx="6489975" cy="1971847"/>
      </dsp:txXfrm>
    </dsp:sp>
    <dsp:sp modelId="{980BDC9C-3BEE-4B3B-A367-64F9A7AAA5CE}">
      <dsp:nvSpPr>
        <dsp:cNvPr id="0" name=""/>
        <dsp:cNvSpPr/>
      </dsp:nvSpPr>
      <dsp:spPr>
        <a:xfrm>
          <a:off x="1265898" y="672"/>
          <a:ext cx="1971847" cy="1971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B51E8-A57C-477C-8351-F6D74DA0A4E0}">
      <dsp:nvSpPr>
        <dsp:cNvPr id="0" name=""/>
        <dsp:cNvSpPr/>
      </dsp:nvSpPr>
      <dsp:spPr>
        <a:xfrm rot="10800000">
          <a:off x="2251822" y="2561131"/>
          <a:ext cx="6982937" cy="19718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530" tIns="83820" rIns="156464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сучасний заклад середньої освіти, який надає якісні освітні послуги, забезпечує конкурентоспроможність усіх здобувачів освіти</a:t>
          </a:r>
        </a:p>
      </dsp:txBody>
      <dsp:txXfrm rot="10800000">
        <a:off x="2744784" y="2561131"/>
        <a:ext cx="6489975" cy="1971847"/>
      </dsp:txXfrm>
    </dsp:sp>
    <dsp:sp modelId="{F7CE3C98-5213-4A0D-B2D4-233D103C5044}">
      <dsp:nvSpPr>
        <dsp:cNvPr id="0" name=""/>
        <dsp:cNvSpPr/>
      </dsp:nvSpPr>
      <dsp:spPr>
        <a:xfrm>
          <a:off x="1265898" y="2561131"/>
          <a:ext cx="1971847" cy="1971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BD76C-1918-430A-8AD1-642D5E0C24B4}">
      <dsp:nvSpPr>
        <dsp:cNvPr id="0" name=""/>
        <dsp:cNvSpPr/>
      </dsp:nvSpPr>
      <dsp:spPr>
        <a:xfrm>
          <a:off x="-4812144" y="-737520"/>
          <a:ext cx="5731557" cy="573155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3DE8C-A7AA-4458-8889-311C6B11C347}">
      <dsp:nvSpPr>
        <dsp:cNvPr id="0" name=""/>
        <dsp:cNvSpPr/>
      </dsp:nvSpPr>
      <dsp:spPr>
        <a:xfrm>
          <a:off x="402327" y="265947"/>
          <a:ext cx="5754550" cy="532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4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latin typeface="Calibri"/>
              <a:ea typeface="+mn-ea"/>
              <a:cs typeface="+mn-cs"/>
            </a:rPr>
            <a:t>Педагогіка партнерства. Взаємодія учнів, учителів, батьків.</a:t>
          </a:r>
          <a:endParaRPr lang="uk-UA" sz="16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02327" y="265947"/>
        <a:ext cx="5754550" cy="532234"/>
      </dsp:txXfrm>
    </dsp:sp>
    <dsp:sp modelId="{6416EA6C-9C5A-4EBB-89D8-7D3957E80182}">
      <dsp:nvSpPr>
        <dsp:cNvPr id="0" name=""/>
        <dsp:cNvSpPr/>
      </dsp:nvSpPr>
      <dsp:spPr>
        <a:xfrm>
          <a:off x="69681" y="199417"/>
          <a:ext cx="665293" cy="665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89CD0-0B6E-432B-88AB-7B04C9820572}">
      <dsp:nvSpPr>
        <dsp:cNvPr id="0" name=""/>
        <dsp:cNvSpPr/>
      </dsp:nvSpPr>
      <dsp:spPr>
        <a:xfrm>
          <a:off x="783711" y="1064043"/>
          <a:ext cx="5373167" cy="532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4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latin typeface="Calibri"/>
              <a:ea typeface="+mn-ea"/>
              <a:cs typeface="+mn-cs"/>
            </a:rPr>
            <a:t>Дитиноцентризм. Розкриття потенціалу розвитку дитини, сприяння її творчій та пізнавальній активності.</a:t>
          </a:r>
          <a:endParaRPr lang="uk-UA" sz="16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783711" y="1064043"/>
        <a:ext cx="5373167" cy="532234"/>
      </dsp:txXfrm>
    </dsp:sp>
    <dsp:sp modelId="{A9ACA405-81F2-44CC-A79E-C715701205CC}">
      <dsp:nvSpPr>
        <dsp:cNvPr id="0" name=""/>
        <dsp:cNvSpPr/>
      </dsp:nvSpPr>
      <dsp:spPr>
        <a:xfrm>
          <a:off x="451064" y="997514"/>
          <a:ext cx="665293" cy="665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479C18-F726-405C-84FA-5771E9AA1093}">
      <dsp:nvSpPr>
        <dsp:cNvPr id="0" name=""/>
        <dsp:cNvSpPr/>
      </dsp:nvSpPr>
      <dsp:spPr>
        <a:xfrm>
          <a:off x="900765" y="1862140"/>
          <a:ext cx="5256112" cy="532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4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latin typeface="Calibri"/>
              <a:ea typeface="+mn-ea"/>
              <a:cs typeface="+mn-cs"/>
            </a:rPr>
            <a:t>Дотримання академічної доброчесності усіма учасниками освітнього процесу. </a:t>
          </a:r>
          <a:endParaRPr lang="uk-UA" sz="16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900765" y="1862140"/>
        <a:ext cx="5256112" cy="532234"/>
      </dsp:txXfrm>
    </dsp:sp>
    <dsp:sp modelId="{4244DCEA-C8D1-4693-96A9-29F4966FED6A}">
      <dsp:nvSpPr>
        <dsp:cNvPr id="0" name=""/>
        <dsp:cNvSpPr/>
      </dsp:nvSpPr>
      <dsp:spPr>
        <a:xfrm>
          <a:off x="568119" y="1795611"/>
          <a:ext cx="665293" cy="665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4DC2D-A818-4600-91DE-800E488122E0}">
      <dsp:nvSpPr>
        <dsp:cNvPr id="0" name=""/>
        <dsp:cNvSpPr/>
      </dsp:nvSpPr>
      <dsp:spPr>
        <a:xfrm>
          <a:off x="783711" y="2660237"/>
          <a:ext cx="5373167" cy="532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461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>
              <a:latin typeface="Calibri"/>
              <a:ea typeface="+mn-ea"/>
              <a:cs typeface="+mn-cs"/>
            </a:rPr>
            <a:t>Здоров'я та безпека учасників освітнього процесу.</a:t>
          </a:r>
          <a:endParaRPr lang="uk-UA" sz="16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783711" y="2660237"/>
        <a:ext cx="5373167" cy="532234"/>
      </dsp:txXfrm>
    </dsp:sp>
    <dsp:sp modelId="{6D43AD80-2089-4018-974F-862478E2B555}">
      <dsp:nvSpPr>
        <dsp:cNvPr id="0" name=""/>
        <dsp:cNvSpPr/>
      </dsp:nvSpPr>
      <dsp:spPr>
        <a:xfrm>
          <a:off x="451064" y="2593708"/>
          <a:ext cx="665293" cy="665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533683-2EF8-467A-9D85-46D7F157DE3A}">
      <dsp:nvSpPr>
        <dsp:cNvPr id="0" name=""/>
        <dsp:cNvSpPr/>
      </dsp:nvSpPr>
      <dsp:spPr>
        <a:xfrm>
          <a:off x="402327" y="3458334"/>
          <a:ext cx="5754550" cy="532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2461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Calibri"/>
              <a:ea typeface="+mn-ea"/>
              <a:cs typeface="+mn-cs"/>
            </a:rPr>
            <a:t>Патріотизм, прихильність до духовних і культурних цінностей своєї країни та толерантне ставлення до міжкультурного середовища.</a:t>
          </a:r>
          <a:endParaRPr lang="uk-UA" sz="14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02327" y="3458334"/>
        <a:ext cx="5754550" cy="532234"/>
      </dsp:txXfrm>
    </dsp:sp>
    <dsp:sp modelId="{0D8879FA-A2A7-4A19-AC14-1A0DCA72D040}">
      <dsp:nvSpPr>
        <dsp:cNvPr id="0" name=""/>
        <dsp:cNvSpPr/>
      </dsp:nvSpPr>
      <dsp:spPr>
        <a:xfrm>
          <a:off x="69681" y="3391804"/>
          <a:ext cx="665293" cy="665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88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5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72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7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30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50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472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34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ілка: п’ятикутник 6">
            <a:extLst>
              <a:ext uri="{FF2B5EF4-FFF2-40B4-BE49-F238E27FC236}">
                <a16:creationId xmlns:a16="http://schemas.microsoft.com/office/drawing/2014/main" id="{9A3E430B-C11B-821E-CE02-C9910DD1080B}"/>
              </a:ext>
            </a:extLst>
          </p:cNvPr>
          <p:cNvSpPr/>
          <p:nvPr userDrawn="1"/>
        </p:nvSpPr>
        <p:spPr>
          <a:xfrm>
            <a:off x="1060581" y="147917"/>
            <a:ext cx="8020665" cy="1394012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2246"/>
            <a:ext cx="8596668" cy="4564241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3531" y="6414602"/>
            <a:ext cx="911939" cy="365125"/>
          </a:xfrm>
        </p:spPr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6487"/>
            <a:ext cx="6297612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414602"/>
            <a:ext cx="683339" cy="365125"/>
          </a:xfrm>
        </p:spPr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556E6D57-F62F-F9D3-D46A-87442607F0E3}"/>
              </a:ext>
            </a:extLst>
          </p:cNvPr>
          <p:cNvSpPr/>
          <p:nvPr userDrawn="1"/>
        </p:nvSpPr>
        <p:spPr>
          <a:xfrm>
            <a:off x="0" y="0"/>
            <a:ext cx="1801906" cy="1694329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080" y="242793"/>
            <a:ext cx="6051176" cy="1204259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610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2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28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56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6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61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6934"/>
            <a:ext cx="12192000" cy="6891867"/>
            <a:chOff x="0" y="-16934"/>
            <a:chExt cx="12192000" cy="68918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995646" y="-8467"/>
              <a:ext cx="2179761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0192870" y="-16934"/>
              <a:ext cx="1999130" cy="6866468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192870" y="3047999"/>
              <a:ext cx="1999130" cy="381846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884675" y="0"/>
              <a:ext cx="1304150" cy="68580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10346" y="-8466"/>
              <a:ext cx="1378477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514666" y="-8467"/>
              <a:ext cx="677334" cy="5315573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1166223" y="3606800"/>
              <a:ext cx="1009185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3137647"/>
              <a:ext cx="448733" cy="3720353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7985-DEEF-4A0C-96EE-926002D15FF2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C9DBC-1C77-47DA-9159-C4B261684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15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pending.gov.u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BE1F6-D8D1-834C-2690-8AE030F5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A836C-13F7-6E5E-3296-A4B8746B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55" y="152400"/>
            <a:ext cx="5447158" cy="2384612"/>
          </a:xfrm>
          <a:custGeom>
            <a:avLst/>
            <a:gdLst>
              <a:gd name="connsiteX0" fmla="*/ 0 w 5447158"/>
              <a:gd name="connsiteY0" fmla="*/ 0 h 2384612"/>
              <a:gd name="connsiteX1" fmla="*/ 5447158 w 5447158"/>
              <a:gd name="connsiteY1" fmla="*/ 0 h 2384612"/>
              <a:gd name="connsiteX2" fmla="*/ 5447158 w 5447158"/>
              <a:gd name="connsiteY2" fmla="*/ 2384612 h 2384612"/>
              <a:gd name="connsiteX3" fmla="*/ 0 w 5447158"/>
              <a:gd name="connsiteY3" fmla="*/ 2384612 h 2384612"/>
              <a:gd name="connsiteX4" fmla="*/ 0 w 5447158"/>
              <a:gd name="connsiteY4" fmla="*/ 0 h 238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158" h="2384612" fill="none" extrusionOk="0">
                <a:moveTo>
                  <a:pt x="0" y="0"/>
                </a:moveTo>
                <a:cubicBezTo>
                  <a:pt x="2188138" y="8660"/>
                  <a:pt x="2762772" y="-103017"/>
                  <a:pt x="5447158" y="0"/>
                </a:cubicBezTo>
                <a:cubicBezTo>
                  <a:pt x="5480673" y="1175996"/>
                  <a:pt x="5292198" y="1471053"/>
                  <a:pt x="5447158" y="2384612"/>
                </a:cubicBezTo>
                <a:cubicBezTo>
                  <a:pt x="3861245" y="2494416"/>
                  <a:pt x="1160546" y="2425960"/>
                  <a:pt x="0" y="2384612"/>
                </a:cubicBezTo>
                <a:cubicBezTo>
                  <a:pt x="-24899" y="2005661"/>
                  <a:pt x="10911" y="531247"/>
                  <a:pt x="0" y="0"/>
                </a:cubicBezTo>
                <a:close/>
              </a:path>
              <a:path w="5447158" h="2384612" stroke="0" extrusionOk="0">
                <a:moveTo>
                  <a:pt x="0" y="0"/>
                </a:moveTo>
                <a:cubicBezTo>
                  <a:pt x="926477" y="-39573"/>
                  <a:pt x="3275028" y="8012"/>
                  <a:pt x="5447158" y="0"/>
                </a:cubicBezTo>
                <a:cubicBezTo>
                  <a:pt x="5406511" y="988226"/>
                  <a:pt x="5347582" y="1583035"/>
                  <a:pt x="5447158" y="2384612"/>
                </a:cubicBezTo>
                <a:cubicBezTo>
                  <a:pt x="3916560" y="2551971"/>
                  <a:pt x="2269126" y="2448035"/>
                  <a:pt x="0" y="2384612"/>
                </a:cubicBezTo>
                <a:cubicBezTo>
                  <a:pt x="-124433" y="1855431"/>
                  <a:pt x="-6971" y="782321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157575952"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Звіт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директора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ліцею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Дуляницького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В.О.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 роботу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педагогічного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колективу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 2022-2023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н.р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8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7EC6C165-65BF-8BD9-3200-F2E3B425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558" y="1878105"/>
            <a:ext cx="8596668" cy="4564241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з біології 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ІІІ місце здобув учень 9 класу</a:t>
            </a: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 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Сиротюк Михайло (вчитель </a:t>
            </a:r>
            <a:r>
              <a:rPr lang="uk-UA" sz="1800" kern="1200" dirty="0" err="1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Ус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 Г.П.),</a:t>
            </a: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з англійської мови ІІІ місце здобув учень 9 класу Сиротюк Михайло (вчитель </a:t>
            </a:r>
            <a:r>
              <a:rPr lang="uk-UA" sz="1800" kern="1200" dirty="0" err="1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Сяська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 О.С.)</a:t>
            </a: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,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з інформатики ІІІ місце здобув учень 11 класу </a:t>
            </a:r>
            <a:r>
              <a:rPr lang="uk-UA" sz="1800" kern="1200" dirty="0" err="1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Шеверда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 Назар (вчитель Мартинюк В.В.)</a:t>
            </a: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,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з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 трудового навчання ІІІ місце здобув учень 9 класу Бондар Назар (вчитель </a:t>
            </a:r>
            <a:r>
              <a:rPr lang="uk-UA" sz="1800" kern="1200" dirty="0" err="1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Оксенюк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 І.М.)</a:t>
            </a: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,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wentieth Century"/>
                <a:cs typeface="Twentieth Century"/>
              </a:rPr>
              <a:t>з </a:t>
            </a:r>
            <a:r>
              <a:rPr lang="uk-UA" sz="1800" kern="1200" dirty="0">
                <a:effectLst/>
                <a:latin typeface="Times New Roman" panose="02020603050405020304" pitchFamily="18" charset="0"/>
                <a:ea typeface="+mn-ea"/>
                <a:cs typeface="Twentieth Century"/>
              </a:rPr>
              <a:t>української мови ІІІ місце здобула учениця 8 класу Сад Софія (вчитель Жало Н.О.).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22607E-24AE-9EBD-C3D0-119BFEC0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80" y="341405"/>
            <a:ext cx="7095308" cy="1204259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Участь у ІІ етапі Всеукраїнських учнівських олімпіад з базових дисциплін </a:t>
            </a:r>
          </a:p>
        </p:txBody>
      </p:sp>
    </p:spTree>
    <p:extLst>
      <p:ext uri="{BB962C8B-B14F-4D97-AF65-F5344CB8AC3E}">
        <p14:creationId xmlns:p14="http://schemas.microsoft.com/office/powerpoint/2010/main" val="243334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4EE2124E-70CF-2565-CBF4-6C12EC49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40" y="1689847"/>
            <a:ext cx="8596668" cy="972672"/>
          </a:xfrm>
        </p:spPr>
        <p:txBody>
          <a:bodyPr/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 зазначити, що упродовж 2022-2023 р. здобувачі освіти закладу стали активними учасниками та переможцями регіональних, обласних, Всеукраїнських конкурсів і змагань.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A9EA29-ADC9-7458-4281-F33BF28C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15" y="451513"/>
            <a:ext cx="6051176" cy="6267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Виховна робота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D68D4344-9E68-09D6-C7BD-4A2ECB85D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t="7926" r="4248" b="11680"/>
          <a:stretch/>
        </p:blipFill>
        <p:spPr bwMode="auto">
          <a:xfrm>
            <a:off x="1833538" y="2662519"/>
            <a:ext cx="5607168" cy="38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8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A9EA29-ADC9-7458-4281-F33BF28C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15" y="451513"/>
            <a:ext cx="6051176" cy="6267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Виховна робота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67E4611-BA5E-056A-F9F0-EECFDD742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65" y="1905881"/>
            <a:ext cx="9158499" cy="1631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400" fontAlgn="ctr"/>
            <a:r>
              <a:rPr lang="uk-UA" altLang="uk-UA" sz="2000" dirty="0">
                <a:solidFill>
                  <a:srgbClr val="0070C0"/>
                </a:solidFill>
                <a:latin typeface="Arial" panose="020B0604020202020204" pitchFamily="34" charset="0"/>
              </a:rPr>
              <a:t>Нагороджений ансамбль «КОЗАЧАТА» Красносільського закладу загальної середньої освіти І-ІІІ ступенів Володимирецької селищної ради дипломом ІІІ ступеня Управління соціально-культурної сфери Володимирецької селищної ради І етапу огляду-конкурсу української естрадної пісні “ЮНА ЗІРКА”, номінація «Естрадні колективи». (Керівник Гаврилюк І.С.)</a:t>
            </a:r>
            <a:endParaRPr lang="ru-RU" altLang="uk-UA" sz="2000" dirty="0">
              <a:solidFill>
                <a:srgbClr val="0070C0"/>
              </a:solidFill>
              <a:latin typeface="inherit"/>
              <a:cs typeface="Segoe UI Historic" panose="020B0502040204020203" pitchFamily="34" charset="0"/>
            </a:endParaRP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498E42E1-4AA6-C1A2-0C75-65D1ECAC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3" y="3685685"/>
            <a:ext cx="5462612" cy="299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A9EA29-ADC9-7458-4281-F33BF28C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15" y="451513"/>
            <a:ext cx="6051176" cy="6267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Виховна робота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A11D-6F81-0839-0F08-8AF10DE69A57}"/>
              </a:ext>
            </a:extLst>
          </p:cNvPr>
          <p:cNvSpPr txBox="1">
            <a:spLocks/>
          </p:cNvSpPr>
          <p:nvPr/>
        </p:nvSpPr>
        <p:spPr bwMode="auto">
          <a:xfrm>
            <a:off x="842681" y="1601414"/>
            <a:ext cx="953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Пряхіна</a:t>
            </a:r>
            <a:r>
              <a:rPr kumimoji="0" lang="uk-UA" alt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Вікторія, учениця 3 класу, нагороджена дипломом ІІ ступеня комунального закладу «Станція юних натуралістів» Рівненської обласної ради обласного етапу Міжнародного екологічного конкурсу «Душа села», номінація «Екологічна сумка». (Керівник </a:t>
            </a:r>
            <a:r>
              <a:rPr kumimoji="0" lang="uk-UA" alt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Безушко</a:t>
            </a:r>
            <a:r>
              <a:rPr kumimoji="0" lang="uk-UA" alt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Н.Л.)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6EE9F2EE-70AE-3EF6-68D7-AF7A24B1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72" y="2846668"/>
            <a:ext cx="2922774" cy="38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0109E8E7-6B68-D349-AC7A-D109702F6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03" y="3111126"/>
            <a:ext cx="49911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1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A9EA29-ADC9-7458-4281-F33BF28C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15" y="451513"/>
            <a:ext cx="6051176" cy="6267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Виховна робота</a:t>
            </a:r>
          </a:p>
        </p:txBody>
      </p:sp>
      <p:sp>
        <p:nvSpPr>
          <p:cNvPr id="6" name="Прямокутник 2">
            <a:extLst>
              <a:ext uri="{FF2B5EF4-FFF2-40B4-BE49-F238E27FC236}">
                <a16:creationId xmlns:a16="http://schemas.microsoft.com/office/drawing/2014/main" id="{AF6CFBDC-1F91-A9F8-9C34-09444A29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383" y="1570225"/>
            <a:ext cx="91224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Гаврилюка Дмитро, учень 4 класу, нагороджений грамотою у ІІ етапі Всеукраїнської фотовиставки «Україна – це ми!» (Представив на конкурс світлину,  її анотацію та привітання з Днем Незалежності). </a:t>
            </a:r>
            <a:r>
              <a:rPr kumimoji="0" lang="uk-UA" alt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</a:rPr>
              <a:t>(Керівник Мельник Н.П.)</a:t>
            </a:r>
            <a:endParaRPr kumimoji="0" lang="uk-UA" altLang="uk-UA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C266D82F-BE4C-45AD-1ACA-E3939D49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32">
            <a:off x="6974260" y="2762351"/>
            <a:ext cx="31226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9C200F3B-6D4D-E5E8-7640-26AFD224A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1" y="2626660"/>
            <a:ext cx="2895227" cy="40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107E00AB-CAC8-33EC-9AC7-2CFCD2C78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73" y="3428109"/>
            <a:ext cx="2722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ED65C9DD-F5B3-2318-0001-A5B4A219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За період 2022/2023 навчального року на заклад було витрачено коштів місцевого бюджету: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94478,00 грн – ремонт покрівлі котельні;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29748,00 грн – матеріали та обладнання для підготовки укриття до 2022-2023 навчального року;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27750,00 грн – придбання генератора;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92391,12 грн – ремонт системи опалення;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30540,58 грн – ремонт системи теплопостачання;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16000,00 грн – придбання телевізора;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29950,00 грн – відеоспостереження (камери та обладнання для монтажу);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275000,00 грн – закупівля дров для опалення закладу;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140000,00 грн – інтерактивний комплект дистанційного навчання;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99981,00 грн – поточний ремонт укриття;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wentieth Century"/>
              </a:rPr>
              <a:t>94098,11 грн – оплата за електроенергію;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428288,00 грн – підвіз учнів.</a:t>
            </a:r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C6A419-E4BA-A8AF-F1DB-C3B20C04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Управлінські процеси закладу освіти</a:t>
            </a:r>
          </a:p>
        </p:txBody>
      </p:sp>
    </p:spTree>
    <p:extLst>
      <p:ext uri="{BB962C8B-B14F-4D97-AF65-F5344CB8AC3E}">
        <p14:creationId xmlns:p14="http://schemas.microsoft.com/office/powerpoint/2010/main" val="423808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ED65C9DD-F5B3-2318-0001-A5B4A219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2247"/>
            <a:ext cx="8596668" cy="1586754"/>
          </a:xfrm>
        </p:spPr>
        <p:txBody>
          <a:bodyPr>
            <a:normAutofit/>
          </a:bodyPr>
          <a:lstStyle/>
          <a:p>
            <a:pPr marL="0"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 детальнішу інформацію про використання бюджетних коштів можна отримати на сайті </a:t>
            </a:r>
            <a:r>
              <a:rPr lang="uk-UA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https://spending.gov.ua/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ввівши ЄДРПОУ ліцею (22552935).</a:t>
            </a:r>
            <a:endParaRPr lang="uk-UA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C6A419-E4BA-A8AF-F1DB-C3B20C04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Управлінські процеси закладу освіти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9EE14-8067-6099-EB94-C55C8CAB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94" y="3200331"/>
            <a:ext cx="7055224" cy="32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C6A419-E4BA-A8AF-F1DB-C3B20C04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Управлінські процеси закладу освіти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AA8A38-BBF1-0469-1CD4-C5F1695E0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14902"/>
          <a:stretch/>
        </p:blipFill>
        <p:spPr>
          <a:xfrm>
            <a:off x="1281952" y="1739153"/>
            <a:ext cx="8945867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7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C6A419-E4BA-A8AF-F1DB-C3B20C04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Управлінські процеси закладу освіти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ACDA8-DA38-0B4D-2185-0F6C5095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" b="14113"/>
          <a:stretch/>
        </p:blipFill>
        <p:spPr>
          <a:xfrm>
            <a:off x="1013013" y="2123889"/>
            <a:ext cx="8211669" cy="41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1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32AC4D-F010-F981-ACD6-9975CF6D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51" y="529664"/>
            <a:ext cx="5436838" cy="725395"/>
          </a:xfrm>
        </p:spPr>
        <p:txBody>
          <a:bodyPr/>
          <a:lstStyle/>
          <a:p>
            <a:r>
              <a:rPr lang="uk-UA" altLang="uk-UA" sz="3600" b="1" dirty="0">
                <a:solidFill>
                  <a:srgbClr val="FFFF00"/>
                </a:solidFill>
              </a:rPr>
              <a:t>Все буде Україна!</a:t>
            </a:r>
            <a:endParaRPr lang="uk-UA" dirty="0"/>
          </a:p>
        </p:txBody>
      </p:sp>
      <p:pic>
        <p:nvPicPr>
          <p:cNvPr id="6" name="Рисунок 11" descr="https://psjust.gov.ua/wp-content/uploads/2022/03/%D0%B1%D0%B5%D1%80%D0%B5%D0%B7%D0%B5%D0%BD%D1%8C-2022-12.jpg">
            <a:extLst>
              <a:ext uri="{FF2B5EF4-FFF2-40B4-BE49-F238E27FC236}">
                <a16:creationId xmlns:a16="http://schemas.microsoft.com/office/drawing/2014/main" id="{41F35AE5-8DD7-9EE8-D3EA-89D18EC0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243" t="16296" r="22340" b="2905"/>
          <a:stretch>
            <a:fillRect/>
          </a:stretch>
        </p:blipFill>
        <p:spPr bwMode="auto">
          <a:xfrm>
            <a:off x="1817874" y="2047595"/>
            <a:ext cx="5629275" cy="4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90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75FC554-6F16-D450-FF35-5F4C13C93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158999"/>
              </p:ext>
            </p:extLst>
          </p:nvPr>
        </p:nvGraphicFramePr>
        <p:xfrm>
          <a:off x="274918" y="1748117"/>
          <a:ext cx="10500658" cy="453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2BC7A36-FABB-9438-A097-E6366F8D59BF}"/>
              </a:ext>
            </a:extLst>
          </p:cNvPr>
          <p:cNvSpPr/>
          <p:nvPr/>
        </p:nvSpPr>
        <p:spPr>
          <a:xfrm>
            <a:off x="1808881" y="226806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Місія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закладу 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F833C35-F13F-B720-220F-DFF86800A876}"/>
              </a:ext>
            </a:extLst>
          </p:cNvPr>
          <p:cNvSpPr/>
          <p:nvPr/>
        </p:nvSpPr>
        <p:spPr>
          <a:xfrm>
            <a:off x="1808881" y="4831985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Візія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закладу 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A9EEE-5021-D3B9-0A87-DE7089F10005}"/>
              </a:ext>
            </a:extLst>
          </p:cNvPr>
          <p:cNvSpPr txBox="1"/>
          <p:nvPr/>
        </p:nvSpPr>
        <p:spPr>
          <a:xfrm>
            <a:off x="2242091" y="421445"/>
            <a:ext cx="591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Красносільський ліцей</a:t>
            </a:r>
          </a:p>
        </p:txBody>
      </p:sp>
    </p:spTree>
    <p:extLst>
      <p:ext uri="{BB962C8B-B14F-4D97-AF65-F5344CB8AC3E}">
        <p14:creationId xmlns:p14="http://schemas.microsoft.com/office/powerpoint/2010/main" val="5883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B6837-0A34-F2A8-1377-FD7393AE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Цінності, на яких базується діяльність закладу</a:t>
            </a:r>
            <a:b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B711706-709E-B801-C2B3-DAF071071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801834"/>
              </p:ext>
            </p:extLst>
          </p:nvPr>
        </p:nvGraphicFramePr>
        <p:xfrm>
          <a:off x="3584748" y="1920676"/>
          <a:ext cx="6215106" cy="425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E211F358-B8AA-1240-C012-DED2DF6A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47813" t="37500" r="36015" b="32499"/>
          <a:stretch>
            <a:fillRect/>
          </a:stretch>
        </p:blipFill>
        <p:spPr bwMode="auto">
          <a:xfrm>
            <a:off x="709369" y="2548736"/>
            <a:ext cx="2875379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219A4753-BF16-73B7-DF12-0CCA83C0794E}"/>
              </a:ext>
            </a:extLst>
          </p:cNvPr>
          <p:cNvSpPr/>
          <p:nvPr/>
        </p:nvSpPr>
        <p:spPr>
          <a:xfrm>
            <a:off x="3718536" y="2203678"/>
            <a:ext cx="541563" cy="52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52A09E8-833F-6EE3-708D-8BE0632B6284}"/>
              </a:ext>
            </a:extLst>
          </p:cNvPr>
          <p:cNvSpPr/>
          <p:nvPr/>
        </p:nvSpPr>
        <p:spPr>
          <a:xfrm>
            <a:off x="4105926" y="3009450"/>
            <a:ext cx="541563" cy="52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52D53A-8E3A-EBEF-ABB1-37F33D28F582}"/>
              </a:ext>
            </a:extLst>
          </p:cNvPr>
          <p:cNvSpPr/>
          <p:nvPr/>
        </p:nvSpPr>
        <p:spPr>
          <a:xfrm>
            <a:off x="4219964" y="3803354"/>
            <a:ext cx="541563" cy="52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633CDF1-C555-B6CA-F24A-E3C0F36B67A4}"/>
              </a:ext>
            </a:extLst>
          </p:cNvPr>
          <p:cNvSpPr/>
          <p:nvPr/>
        </p:nvSpPr>
        <p:spPr>
          <a:xfrm>
            <a:off x="4098662" y="4591574"/>
            <a:ext cx="548827" cy="52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2402132-50FA-0608-761F-164EBF6C0963}"/>
              </a:ext>
            </a:extLst>
          </p:cNvPr>
          <p:cNvSpPr/>
          <p:nvPr/>
        </p:nvSpPr>
        <p:spPr>
          <a:xfrm>
            <a:off x="3723421" y="5397346"/>
            <a:ext cx="541563" cy="52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1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C315A2-18A1-94C6-80F3-427A47E3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80" y="481808"/>
            <a:ext cx="6051176" cy="9652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Стратегічні напрямки</a:t>
            </a:r>
            <a:b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B46B304-E6F9-ED11-0746-F51E9E074CB5}"/>
              </a:ext>
            </a:extLst>
          </p:cNvPr>
          <p:cNvSpPr/>
          <p:nvPr/>
        </p:nvSpPr>
        <p:spPr>
          <a:xfrm>
            <a:off x="1391034" y="3362009"/>
            <a:ext cx="2714644" cy="2676129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34">
            <a:extLst>
              <a:ext uri="{FF2B5EF4-FFF2-40B4-BE49-F238E27FC236}">
                <a16:creationId xmlns:a16="http://schemas.microsoft.com/office/drawing/2014/main" id="{BDB16599-F01E-FE6E-01AC-F15081BBD93D}"/>
              </a:ext>
            </a:extLst>
          </p:cNvPr>
          <p:cNvSpPr>
            <a:spLocks/>
          </p:cNvSpPr>
          <p:nvPr/>
        </p:nvSpPr>
        <p:spPr bwMode="invGray">
          <a:xfrm>
            <a:off x="142844" y="1857364"/>
            <a:ext cx="2643239" cy="485776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40" tIns="45721" rIns="91440" bIns="45721"/>
          <a:lstStyle/>
          <a:p>
            <a:endParaRPr lang="ru-RU"/>
          </a:p>
        </p:txBody>
      </p:sp>
      <p:sp>
        <p:nvSpPr>
          <p:cNvPr id="9" name="AutoShape 27">
            <a:extLst>
              <a:ext uri="{FF2B5EF4-FFF2-40B4-BE49-F238E27FC236}">
                <a16:creationId xmlns:a16="http://schemas.microsoft.com/office/drawing/2014/main" id="{AB2300B7-2250-B8C5-603E-E76A9A3E5BB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61742" y="1752933"/>
            <a:ext cx="4222498" cy="650472"/>
          </a:xfrm>
          <a:prstGeom prst="bevel">
            <a:avLst>
              <a:gd name="adj" fmla="val 12639"/>
            </a:avLst>
          </a:prstGeom>
          <a:solidFill>
            <a:srgbClr val="567FC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1" rIns="91440" bIns="45721" anchor="ctr"/>
          <a:lstStyle/>
          <a:p>
            <a:endParaRPr lang="ru-RU"/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52630B89-9B5D-DF1D-0F0C-703D0114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459" y="1822989"/>
            <a:ext cx="3536748" cy="4616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Сучасний учень 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99E915ED-82E9-8924-AA19-78FC87DF7C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31693" y="2974463"/>
            <a:ext cx="4222498" cy="650472"/>
          </a:xfrm>
          <a:prstGeom prst="bevel">
            <a:avLst>
              <a:gd name="adj" fmla="val 12639"/>
            </a:avLst>
          </a:prstGeom>
          <a:solidFill>
            <a:srgbClr val="567FC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1" rIns="91440" bIns="45721" anchor="ctr"/>
          <a:lstStyle/>
          <a:p>
            <a:endParaRPr lang="ru-RU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0325FD8A-45D3-98DB-81D0-1B48E2313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787" y="2970246"/>
            <a:ext cx="4143404" cy="646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b="1" dirty="0">
                <a:solidFill>
                  <a:schemeClr val="bg1"/>
                </a:solidFill>
              </a:rPr>
              <a:t>Вчитель – агент змін, «генератор» нових знань та ідей</a:t>
            </a:r>
            <a:endParaRPr lang="uk-UA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AutoShape 27">
            <a:extLst>
              <a:ext uri="{FF2B5EF4-FFF2-40B4-BE49-F238E27FC236}">
                <a16:creationId xmlns:a16="http://schemas.microsoft.com/office/drawing/2014/main" id="{853494D1-C308-C29F-2221-D60FDD9AEC7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259926" y="4374838"/>
            <a:ext cx="4222498" cy="650472"/>
          </a:xfrm>
          <a:prstGeom prst="bevel">
            <a:avLst>
              <a:gd name="adj" fmla="val 12639"/>
            </a:avLst>
          </a:prstGeom>
          <a:solidFill>
            <a:srgbClr val="567FC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1" rIns="91440" bIns="45721" anchor="ctr"/>
          <a:lstStyle/>
          <a:p>
            <a:endParaRPr lang="ru-RU"/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3A227416-71A0-69DC-B0E5-AB1D5C4F7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332" y="4476384"/>
            <a:ext cx="4143404" cy="40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chemeClr val="bg1"/>
                </a:solidFill>
                <a:latin typeface="Arial" charset="0"/>
              </a:rPr>
              <a:t>Сучасне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Arial" charset="0"/>
              </a:rPr>
              <a:t>освітнє середовище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AutoShape 27">
            <a:extLst>
              <a:ext uri="{FF2B5EF4-FFF2-40B4-BE49-F238E27FC236}">
                <a16:creationId xmlns:a16="http://schemas.microsoft.com/office/drawing/2014/main" id="{C15BD76F-461F-8B4C-0FE7-087CE4F90A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1570" y="5587897"/>
            <a:ext cx="4222498" cy="650472"/>
          </a:xfrm>
          <a:prstGeom prst="bevel">
            <a:avLst>
              <a:gd name="adj" fmla="val 12639"/>
            </a:avLst>
          </a:prstGeom>
          <a:solidFill>
            <a:srgbClr val="567FC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1" rIns="91440" bIns="45721" anchor="ctr"/>
          <a:lstStyle/>
          <a:p>
            <a:endParaRPr lang="ru-RU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3AC73077-A9BB-9623-E581-C5CA5D9A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490" y="5704029"/>
            <a:ext cx="3786214" cy="40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chemeClr val="bg1"/>
                </a:solidFill>
                <a:latin typeface="Arial" charset="0"/>
              </a:rPr>
              <a:t>Формування іміджу ліцею</a:t>
            </a:r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15430152-795E-3B25-F296-BE9D14D5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341" y="2360715"/>
            <a:ext cx="5357850" cy="646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1200" dirty="0">
                <a:solidFill>
                  <a:srgbClr val="132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Всебічно розвинена, здатна до критичного мислення цілісна особистість, патріот з активною позицією, </a:t>
            </a:r>
            <a:r>
              <a:rPr lang="uk-UA" sz="1200" dirty="0" err="1">
                <a:solidFill>
                  <a:srgbClr val="132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інноватор</a:t>
            </a:r>
            <a:r>
              <a:rPr lang="uk-UA" sz="1200" dirty="0">
                <a:solidFill>
                  <a:srgbClr val="132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здатний змінювати навколишній світ та вчитися впродовж життя.</a:t>
            </a:r>
            <a:endParaRPr lang="en-US" sz="1200" dirty="0">
              <a:solidFill>
                <a:srgbClr val="132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1E7EA0C5-737F-180E-212B-44C9AABD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433" y="3578106"/>
            <a:ext cx="5312862" cy="738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1400" dirty="0">
                <a:solidFill>
                  <a:srgbClr val="132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Учитель-лідер, конструктор, дослідник, творець, особистість,  постійно прагне до самовдосконалення та саморозвитку і має забезпечити успіх та психологічний комфорт учня.</a:t>
            </a:r>
            <a:endParaRPr lang="en-US" sz="1300" dirty="0">
              <a:solidFill>
                <a:srgbClr val="132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0">
            <a:extLst>
              <a:ext uri="{FF2B5EF4-FFF2-40B4-BE49-F238E27FC236}">
                <a16:creationId xmlns:a16="http://schemas.microsoft.com/office/drawing/2014/main" id="{0C1120DD-4D7B-4393-2EA0-DED86A9E3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787" y="5019785"/>
            <a:ext cx="3930752" cy="523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1400" dirty="0">
                <a:solidFill>
                  <a:srgbClr val="132435"/>
                </a:solidFill>
                <a:latin typeface="Arial" charset="0"/>
              </a:rPr>
              <a:t>Середовище, що сприятиме вільному розвитку творчої особистості дитини</a:t>
            </a: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1FDA2289-115B-A96D-85E8-E6296BF8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55" y="6246334"/>
            <a:ext cx="4860501" cy="523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1" rIns="91440" bIns="45721">
            <a:spAutoFit/>
          </a:bodyPr>
          <a:lstStyle/>
          <a:p>
            <a:pPr algn="ctr" eaLnBrk="0" hangingPunct="0"/>
            <a:r>
              <a:rPr lang="uk-UA" sz="1400" dirty="0">
                <a:solidFill>
                  <a:srgbClr val="132435"/>
                </a:solidFill>
                <a:latin typeface="Arial" charset="0"/>
              </a:rPr>
              <a:t>Важливий сучасний компонент методичного продукту школи, ресурс розвитку освітнього закладу</a:t>
            </a:r>
            <a:endParaRPr lang="en-US" sz="1400" dirty="0">
              <a:solidFill>
                <a:srgbClr val="13243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5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D933EF-5287-49FE-4EB0-2A7CE281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221" y="520700"/>
            <a:ext cx="6051176" cy="66264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Колектив закладу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498BFBE3-2124-2317-C601-2088E3030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29871"/>
              </p:ext>
            </p:extLst>
          </p:nvPr>
        </p:nvGraphicFramePr>
        <p:xfrm>
          <a:off x="2024343" y="1625694"/>
          <a:ext cx="7074863" cy="1483108"/>
        </p:xfrm>
        <a:graphic>
          <a:graphicData uri="http://schemas.openxmlformats.org/drawingml/2006/table">
            <a:tbl>
              <a:tblPr/>
              <a:tblGrid>
                <a:gridCol w="60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644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7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7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з/</a:t>
                      </a:r>
                      <a:r>
                        <a:rPr lang="ru-RU" sz="17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uk-UA" sz="1700" b="1" noProof="0" dirty="0" err="1">
                          <a:latin typeface="Times New Roman"/>
                          <a:ea typeface="Calibri"/>
                          <a:cs typeface="Times New Roman"/>
                        </a:rPr>
                        <a:t>атего</a:t>
                      </a: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Звання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спец.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вища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latin typeface="Times New Roman"/>
                          <a:ea typeface="Calibri"/>
                          <a:cs typeface="Times New Roman"/>
                        </a:rPr>
                        <a:t>старший учитель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Учителі</a:t>
                      </a: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0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Всього:</a:t>
                      </a: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82" marR="62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345ECB9D-E169-AC1D-8B3C-2E9B4CCC5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99" y="5307963"/>
            <a:ext cx="4500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Бібліотекар – 1</a:t>
            </a:r>
            <a:endParaRPr lang="uk-UA" altLang="uk-UA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Медичний працівник – </a:t>
            </a:r>
            <a:r>
              <a:rPr lang="uk-UA" altLang="uk-UA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Технічні працівники - </a:t>
            </a:r>
            <a:r>
              <a:rPr lang="uk-UA" altLang="uk-UA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altLang="uk-UA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2D0CE1-9D66-92A1-0972-8DB03FFFE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7" y="6212617"/>
            <a:ext cx="450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Загальна кількість працівників – </a:t>
            </a:r>
            <a:r>
              <a:rPr lang="uk-UA" altLang="uk-UA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7DB43877-3BAB-C813-E788-153F2FC1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640661"/>
              </p:ext>
            </p:extLst>
          </p:nvPr>
        </p:nvGraphicFramePr>
        <p:xfrm>
          <a:off x="6303620" y="3171556"/>
          <a:ext cx="5431179" cy="354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8B8B4D0E-F418-F7E5-FABE-03414531E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82" y="3270567"/>
            <a:ext cx="3623795" cy="20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8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AC8762-FBEE-E2DF-611B-E1FBF6AE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80" y="451513"/>
            <a:ext cx="6051176" cy="995539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Кількість учнів по класах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85CAC3CF-2639-7BA6-D461-3C68B67CB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30471"/>
              </p:ext>
            </p:extLst>
          </p:nvPr>
        </p:nvGraphicFramePr>
        <p:xfrm>
          <a:off x="6669741" y="1571664"/>
          <a:ext cx="378024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928">
                  <a:extLst>
                    <a:ext uri="{9D8B030D-6E8A-4147-A177-3AD203B41FA5}">
                      <a16:colId xmlns:a16="http://schemas.microsoft.com/office/drawing/2014/main" val="3243894923"/>
                    </a:ext>
                  </a:extLst>
                </a:gridCol>
                <a:gridCol w="1443317">
                  <a:extLst>
                    <a:ext uri="{9D8B030D-6E8A-4147-A177-3AD203B41FA5}">
                      <a16:colId xmlns:a16="http://schemas.microsoft.com/office/drawing/2014/main" val="729992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Учнів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90724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05314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64804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04900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22212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Всього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45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67858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52687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978357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004150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03412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35557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Всього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59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00328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66551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60154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Всього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33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77501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Дошкільний підрозділ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040637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Всього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152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09331"/>
                  </a:ext>
                </a:extLst>
              </a:tr>
            </a:tbl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0F1675B6-0ADF-26DC-E396-226E9F3DC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131531"/>
              </p:ext>
            </p:extLst>
          </p:nvPr>
        </p:nvGraphicFramePr>
        <p:xfrm>
          <a:off x="723154" y="2071695"/>
          <a:ext cx="5767294" cy="39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59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5A9209-3D88-9952-EC3C-48A9FAC1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Рівні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навчальних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досягнень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учнів</a:t>
            </a:r>
            <a:r>
              <a:rPr lang="ru-RU" dirty="0">
                <a:solidFill>
                  <a:srgbClr val="FFFF00"/>
                </a:solidFill>
              </a:rPr>
              <a:t> закладу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10E489B8-04BA-619A-4141-6FAA78B56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65630"/>
              </p:ext>
            </p:extLst>
          </p:nvPr>
        </p:nvGraphicFramePr>
        <p:xfrm>
          <a:off x="6286629" y="2808934"/>
          <a:ext cx="5044704" cy="157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630">
                  <a:extLst>
                    <a:ext uri="{9D8B030D-6E8A-4147-A177-3AD203B41FA5}">
                      <a16:colId xmlns:a16="http://schemas.microsoft.com/office/drawing/2014/main" val="1168560853"/>
                    </a:ext>
                  </a:extLst>
                </a:gridCol>
                <a:gridCol w="1466037">
                  <a:extLst>
                    <a:ext uri="{9D8B030D-6E8A-4147-A177-3AD203B41FA5}">
                      <a16:colId xmlns:a16="http://schemas.microsoft.com/office/drawing/2014/main" val="910696032"/>
                    </a:ext>
                  </a:extLst>
                </a:gridCol>
                <a:gridCol w="1466037">
                  <a:extLst>
                    <a:ext uri="{9D8B030D-6E8A-4147-A177-3AD203B41FA5}">
                      <a16:colId xmlns:a16="http://schemas.microsoft.com/office/drawing/2014/main" val="4234074950"/>
                    </a:ext>
                  </a:extLst>
                </a:gridCol>
              </a:tblGrid>
              <a:tr h="51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spc="-5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Рівні навчаль</a:t>
                      </a:r>
                      <a:r>
                        <a:rPr lang="uk-UA" sz="1400" spc="-6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них досягнень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н.р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н.р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618089837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spc="-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Високий рівень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731072449"/>
                  </a:ext>
                </a:extLst>
              </a:tr>
              <a:tr h="26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spc="-6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Достатній рівень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744681075"/>
                  </a:ext>
                </a:extLst>
              </a:tr>
              <a:tr h="26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spc="-7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рівень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645891299"/>
                  </a:ext>
                </a:extLst>
              </a:tr>
              <a:tr h="258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spc="-7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Початковий рівень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2430780" algn="l"/>
                        </a:tabLs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wentieth Century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0636559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8AC619-EAF9-BB97-B4A5-6373FB909140}"/>
              </a:ext>
            </a:extLst>
          </p:cNvPr>
          <p:cNvSpPr txBox="1"/>
          <p:nvPr/>
        </p:nvSpPr>
        <p:spPr>
          <a:xfrm>
            <a:off x="1029084" y="1658470"/>
            <a:ext cx="789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 закладі навчалося 137 учнів. Окрім 1-4-х класів (45 учнів), з 92 учнів:</a:t>
            </a:r>
            <a:endParaRPr lang="uk-UA" dirty="0"/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AE0EB6BC-4DD1-8542-65E3-71A0D1611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545085"/>
              </p:ext>
            </p:extLst>
          </p:nvPr>
        </p:nvGraphicFramePr>
        <p:xfrm>
          <a:off x="633507" y="2429436"/>
          <a:ext cx="5328023" cy="391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4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770DEDCE-7C2A-615D-F2E6-A271B9F4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На Урок - 2023: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«Як це працює: кіноіндустрія» - 31 учасник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«Знайомтесь: динозаври» 47 учасників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«Дослідники підземного світу» - 28 учасників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«STOP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булінг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!» 54 учасники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«Твій спортивний виклик» 14 учасників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«Життя домашніх тварин» 29 учасників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конкурс «Година Землі» 14 учасників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конкурс «Як це працює: водопровід та каналізація» 12 учасників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«Подорож на Південний полюс» 26 учасників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конкурс «#ТГШ209: Таємниця генія Шевченка» 19 учасників 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«Шістдесятники: літературний спротив» 19 учасників 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Всеукраїнський інтернет-конкурс «Жінки в науці» 20 учасників </a:t>
            </a:r>
            <a:endParaRPr lang="uk-UA" sz="1800" dirty="0">
              <a:effectLst/>
              <a:latin typeface="Twentieth Century"/>
              <a:ea typeface="Twentieth Century"/>
              <a:cs typeface="Twentieth Century"/>
            </a:endParaRPr>
          </a:p>
          <a:p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C5DDBE-94BD-2EA1-26CA-278D8F6B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04" y="451513"/>
            <a:ext cx="6051176" cy="671607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Участь учнів у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416868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5ED9F16C-E65C-6FF1-E29C-A44CFE7C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93" y="2460065"/>
            <a:ext cx="8484595" cy="28462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У 2023 році у І етапі Всеукраїнського конкурсу-захисту науково-дослідницьких робіт учнів-членів МАН України 2 учні стали переможцями: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ІІІ місце -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Шеверда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 Назар, учень 11 класу (наукове відділення Історії, секція «Історії України», науковий керівник О. Сиротюк);</a:t>
            </a:r>
            <a:endParaRPr lang="uk-UA" sz="1100" dirty="0">
              <a:effectLst/>
              <a:latin typeface="Twentieth Century"/>
              <a:ea typeface="Twentieth Century"/>
              <a:cs typeface="Twentieth Century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ІІІ місце -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Русін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 Руслан, учень 11 класу (наукове відділення мовознавства, секція «Українська мова», науковий керівник Н. Жало),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wentieth Century"/>
              </a:rPr>
              <a:t>а у ІІ етапі стали учасниками та отримали дипломи. </a:t>
            </a:r>
            <a:endParaRPr lang="uk-UA" sz="1100" b="1" dirty="0">
              <a:effectLst/>
              <a:latin typeface="Twentieth Century"/>
              <a:ea typeface="Twentieth Century"/>
              <a:cs typeface="Twentieth Century"/>
            </a:endParaRPr>
          </a:p>
          <a:p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1897624-C870-01AA-121E-3FE62B55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80" y="451513"/>
            <a:ext cx="6051176" cy="6178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МАН</a:t>
            </a:r>
          </a:p>
        </p:txBody>
      </p:sp>
    </p:spTree>
    <p:extLst>
      <p:ext uri="{BB962C8B-B14F-4D97-AF65-F5344CB8AC3E}">
        <p14:creationId xmlns:p14="http://schemas.microsoft.com/office/powerpoint/2010/main" val="37191016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Теплий сині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986</Words>
  <Application>Microsoft Office PowerPoint</Application>
  <PresentationFormat>Широкий екран</PresentationFormat>
  <Paragraphs>152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Calibri</vt:lpstr>
      <vt:lpstr>inherit</vt:lpstr>
      <vt:lpstr>Symbol</vt:lpstr>
      <vt:lpstr>Times New Roman</vt:lpstr>
      <vt:lpstr>Trebuchet MS</vt:lpstr>
      <vt:lpstr>Twentieth Century</vt:lpstr>
      <vt:lpstr>Wingdings 3</vt:lpstr>
      <vt:lpstr>Грань</vt:lpstr>
      <vt:lpstr>Звіт директора ліцею   Дуляницького В.О.  про роботу  педагогічного колективу  у 2022-2023 н.р.</vt:lpstr>
      <vt:lpstr>Презентація PowerPoint</vt:lpstr>
      <vt:lpstr>Цінності, на яких базується діяльність закладу </vt:lpstr>
      <vt:lpstr>Стратегічні напрямки </vt:lpstr>
      <vt:lpstr>Колектив закладу</vt:lpstr>
      <vt:lpstr>Кількість учнів по класах</vt:lpstr>
      <vt:lpstr>Рівні навчальних досягнень учнів закладу</vt:lpstr>
      <vt:lpstr>Участь учнів у конкурсах</vt:lpstr>
      <vt:lpstr>МАН</vt:lpstr>
      <vt:lpstr>Участь у ІІ етапі Всеукраїнських учнівських олімпіад з базових дисциплін </vt:lpstr>
      <vt:lpstr>Виховна робота</vt:lpstr>
      <vt:lpstr>Виховна робота</vt:lpstr>
      <vt:lpstr>Виховна робота</vt:lpstr>
      <vt:lpstr>Виховна робота</vt:lpstr>
      <vt:lpstr>Управлінські процеси закладу освіти</vt:lpstr>
      <vt:lpstr>Управлінські процеси закладу освіти</vt:lpstr>
      <vt:lpstr>Управлінські процеси закладу освіти</vt:lpstr>
      <vt:lpstr>Управлінські процеси закладу освіти</vt:lpstr>
      <vt:lpstr>Все буде Україна!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9</cp:revision>
  <dcterms:created xsi:type="dcterms:W3CDTF">2023-08-28T05:17:16Z</dcterms:created>
  <dcterms:modified xsi:type="dcterms:W3CDTF">2023-08-28T09:06:09Z</dcterms:modified>
</cp:coreProperties>
</file>